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9" r:id="rId4"/>
    <p:sldId id="260" r:id="rId5"/>
    <p:sldId id="261" r:id="rId6"/>
    <p:sldId id="262" r:id="rId7"/>
    <p:sldId id="257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88" r:id="rId17"/>
    <p:sldId id="289" r:id="rId18"/>
    <p:sldId id="271" r:id="rId19"/>
    <p:sldId id="273" r:id="rId20"/>
    <p:sldId id="272" r:id="rId21"/>
    <p:sldId id="274" r:id="rId22"/>
    <p:sldId id="290" r:id="rId23"/>
    <p:sldId id="291" r:id="rId24"/>
    <p:sldId id="292" r:id="rId25"/>
    <p:sldId id="293" r:id="rId26"/>
    <p:sldId id="294" r:id="rId27"/>
    <p:sldId id="295" r:id="rId28"/>
    <p:sldId id="296" r:id="rId29"/>
    <p:sldId id="297" r:id="rId30"/>
    <p:sldId id="298" r:id="rId31"/>
    <p:sldId id="299" r:id="rId32"/>
    <p:sldId id="300" r:id="rId33"/>
    <p:sldId id="301" r:id="rId3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272" y="-2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7005-27BF-4F22-A1F6-FF412804DE9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2111-4688-4C23-B818-405FD6E5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7005-27BF-4F22-A1F6-FF412804DE9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2111-4688-4C23-B818-405FD6E5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7005-27BF-4F22-A1F6-FF412804DE9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2111-4688-4C23-B818-405FD6E5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1492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9635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68537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35767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0129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8759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4542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587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7005-27BF-4F22-A1F6-FF412804DE9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2111-4688-4C23-B818-405FD6E5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ms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7606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89488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3246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7005-27BF-4F22-A1F6-FF412804DE9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2111-4688-4C23-B818-405FD6E5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7005-27BF-4F22-A1F6-FF412804DE9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2111-4688-4C23-B818-405FD6E5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7005-27BF-4F22-A1F6-FF412804DE9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2111-4688-4C23-B818-405FD6E5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7005-27BF-4F22-A1F6-FF412804DE9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2111-4688-4C23-B818-405FD6E5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7005-27BF-4F22-A1F6-FF412804DE9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2111-4688-4C23-B818-405FD6E5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7005-27BF-4F22-A1F6-FF412804DE9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2111-4688-4C23-B818-405FD6E5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47005-27BF-4F22-A1F6-FF412804DE9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E2111-4688-4C23-B818-405FD6E5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47005-27BF-4F22-A1F6-FF412804DE9F}" type="datetimeFigureOut">
              <a:rPr lang="en-US" smtClean="0"/>
              <a:pPr/>
              <a:t>6/13/2018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E2111-4688-4C23-B818-405FD6E5C79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ms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ms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A94F-9C6C-434C-A7B0-2D2E3D471E29}" type="datetimeFigureOut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13/06/2018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44FA7A-E357-4EB2-87EB-4D5CC0E1D467}" type="slidenum">
              <a:rPr lang="ms-MY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ms-MY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49567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ms-M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8600" y="162580"/>
            <a:ext cx="87442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Sabda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SAW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795826"/>
            <a:ext cx="9144000" cy="430887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2200" b="1" dirty="0" smtClean="0"/>
              <a:t>“Berkatalah </a:t>
            </a:r>
            <a:r>
              <a:rPr lang="ms-MY" sz="2200" b="1" dirty="0"/>
              <a:t>malaikat kepadanya: “Ke manakah engkau hendak pergi?” </a:t>
            </a:r>
            <a:endParaRPr lang="en-MY" sz="2200" b="1" dirty="0"/>
          </a:p>
        </p:txBody>
      </p:sp>
      <p:sp>
        <p:nvSpPr>
          <p:cNvPr id="5" name="Rectangle 4"/>
          <p:cNvSpPr/>
          <p:nvPr/>
        </p:nvSpPr>
        <p:spPr>
          <a:xfrm>
            <a:off x="533400" y="3379113"/>
            <a:ext cx="8534400" cy="430887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2200" i="1" dirty="0"/>
              <a:t>Orang itu menjawab: “Saya hendak ke tempat </a:t>
            </a:r>
            <a:r>
              <a:rPr lang="ms-MY" sz="2200" i="1" dirty="0" err="1"/>
              <a:t>saudaraku</a:t>
            </a:r>
            <a:r>
              <a:rPr lang="ms-MY" sz="2200" i="1" dirty="0"/>
              <a:t> di desa ini.” </a:t>
            </a:r>
            <a:endParaRPr lang="en-MY" sz="2200" dirty="0"/>
          </a:p>
        </p:txBody>
      </p:sp>
      <p:sp>
        <p:nvSpPr>
          <p:cNvPr id="6" name="Rectangle 5"/>
          <p:cNvSpPr/>
          <p:nvPr/>
        </p:nvSpPr>
        <p:spPr>
          <a:xfrm>
            <a:off x="0" y="3878759"/>
            <a:ext cx="9144000" cy="76944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2200" b="1" dirty="0"/>
              <a:t>Malaikat bertanya lagi: “Adakah ada suatu kepentingan yang hendak engkau </a:t>
            </a:r>
            <a:r>
              <a:rPr lang="ms-MY" sz="2200" b="1" dirty="0" err="1"/>
              <a:t>perolehi</a:t>
            </a:r>
            <a:r>
              <a:rPr lang="ms-MY" sz="2200" b="1" dirty="0"/>
              <a:t> dari </a:t>
            </a:r>
            <a:r>
              <a:rPr lang="ms-MY" sz="2200" b="1" dirty="0" err="1"/>
              <a:t>saudaramu</a:t>
            </a:r>
            <a:r>
              <a:rPr lang="ms-MY" sz="2200" b="1" dirty="0"/>
              <a:t> itu?” </a:t>
            </a:r>
            <a:endParaRPr lang="en-MY" sz="2200" b="1" dirty="0"/>
          </a:p>
        </p:txBody>
      </p:sp>
      <p:sp>
        <p:nvSpPr>
          <p:cNvPr id="7" name="Rectangle 6"/>
          <p:cNvSpPr/>
          <p:nvPr/>
        </p:nvSpPr>
        <p:spPr>
          <a:xfrm>
            <a:off x="533400" y="4716959"/>
            <a:ext cx="8534400" cy="769441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ms-MY" sz="2200" i="1" dirty="0"/>
              <a:t>Dia menjawab: “Tidak, melainkan hanya saya mencintainya kerana Allah.” </a:t>
            </a:r>
            <a:endParaRPr lang="en-MY" sz="2200" dirty="0"/>
          </a:p>
        </p:txBody>
      </p:sp>
      <p:sp>
        <p:nvSpPr>
          <p:cNvPr id="8" name="Rectangle 7"/>
          <p:cNvSpPr/>
          <p:nvPr/>
        </p:nvSpPr>
        <p:spPr>
          <a:xfrm>
            <a:off x="0" y="5562600"/>
            <a:ext cx="9144000" cy="1107996"/>
          </a:xfrm>
          <a:prstGeom prst="rect">
            <a:avLst/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ms-MY" sz="2200" b="1" dirty="0"/>
              <a:t>Malaikat lalu berkata: “Sesungguhnya saya ini adalah utusan Allah untuk </a:t>
            </a:r>
            <a:r>
              <a:rPr lang="ms-MY" sz="2200" b="1" dirty="0" err="1"/>
              <a:t>menemuimu</a:t>
            </a:r>
            <a:r>
              <a:rPr lang="ms-MY" sz="2200" b="1" dirty="0"/>
              <a:t> (untuk memberitahu) bahawa sesungguhnya Allah (</a:t>
            </a:r>
            <a:r>
              <a:rPr lang="ms-MY" sz="2200" b="1" dirty="0" err="1"/>
              <a:t>s.w.t</a:t>
            </a:r>
            <a:r>
              <a:rPr lang="ms-MY" sz="2200" b="1" dirty="0"/>
              <a:t>) itu </a:t>
            </a:r>
            <a:r>
              <a:rPr lang="ms-MY" sz="2200" b="1" dirty="0" err="1"/>
              <a:t>mencintaimu</a:t>
            </a:r>
            <a:r>
              <a:rPr lang="ms-MY" sz="2200" b="1" dirty="0"/>
              <a:t> sebagaimana engkau mencintai </a:t>
            </a:r>
            <a:r>
              <a:rPr lang="ms-MY" sz="2200" b="1" dirty="0" err="1"/>
              <a:t>saudaramu</a:t>
            </a:r>
            <a:r>
              <a:rPr lang="ms-MY" sz="2200" b="1" dirty="0"/>
              <a:t> itu kerana Allah.</a:t>
            </a:r>
            <a:endParaRPr lang="en-MY" sz="2200" b="1" dirty="0"/>
          </a:p>
        </p:txBody>
      </p:sp>
      <p:sp>
        <p:nvSpPr>
          <p:cNvPr id="9" name="Rounded Rectangle 8"/>
          <p:cNvSpPr/>
          <p:nvPr/>
        </p:nvSpPr>
        <p:spPr>
          <a:xfrm>
            <a:off x="990600" y="1371600"/>
            <a:ext cx="7982272" cy="1309904"/>
          </a:xfrm>
          <a:prstGeom prst="roundRect">
            <a:avLst>
              <a:gd name="adj" fmla="val 597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Bahawasanya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ada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seorang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lelaki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menziarahi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saudaranya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suatu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desa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 lain,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kemudian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s.w.t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memerintahkan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malaikat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melindunginya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sepanjang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jalan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yang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dilaluinya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Setelah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orang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melalui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jalan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dirty="0" err="1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tersebut</a:t>
            </a:r>
            <a:r>
              <a:rPr lang="en-US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endParaRPr lang="en-US" dirty="0" smtClean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Notched Right Arrow 9"/>
          <p:cNvSpPr/>
          <p:nvPr/>
        </p:nvSpPr>
        <p:spPr>
          <a:xfrm>
            <a:off x="186770" y="700304"/>
            <a:ext cx="3699430" cy="747496"/>
          </a:xfrm>
          <a:prstGeom prst="notchedRightArrow">
            <a:avLst>
              <a:gd name="adj1" fmla="val 55996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ms-MY" sz="2400" b="1" dirty="0" err="1" smtClean="0">
                <a:solidFill>
                  <a:schemeClr val="tx1"/>
                </a:solidFill>
              </a:rPr>
              <a:t>Fadhilat</a:t>
            </a:r>
            <a:r>
              <a:rPr lang="ms-MY" sz="2400" b="1" dirty="0" smtClean="0">
                <a:solidFill>
                  <a:schemeClr val="tx1"/>
                </a:solidFill>
              </a:rPr>
              <a:t> amalan ziarah</a:t>
            </a:r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766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685800" y="1513520"/>
            <a:ext cx="4953000" cy="719336"/>
          </a:xfrm>
          <a:prstGeom prst="roundRect">
            <a:avLst>
              <a:gd name="adj" fmla="val 597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fi-FI" sz="2000" dirty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Ziarahlah dengan niat</a:t>
            </a:r>
            <a:endParaRPr lang="en-US" sz="200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fi-FI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kerana Allah</a:t>
            </a:r>
            <a:endParaRPr lang="en-US" sz="2000" dirty="0" smtClean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28600"/>
            <a:ext cx="8915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Adab-adab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Ziarah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4540" y="1361120"/>
            <a:ext cx="511260" cy="533400"/>
          </a:xfrm>
          <a:prstGeom prst="roundRect">
            <a:avLst>
              <a:gd name="adj" fmla="val 656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1.</a:t>
            </a:r>
            <a:endParaRPr lang="en-US" sz="200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7405" y="3932306"/>
            <a:ext cx="498395" cy="457200"/>
          </a:xfrm>
          <a:prstGeom prst="roundRect">
            <a:avLst>
              <a:gd name="adj" fmla="val 6561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2.</a:t>
            </a:r>
            <a:endParaRPr lang="en-US" sz="200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0" y="2209800"/>
            <a:ext cx="6629400" cy="1229680"/>
          </a:xfrm>
          <a:prstGeom prst="roundRect">
            <a:avLst>
              <a:gd name="adj" fmla="val 597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Eratkan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hubungan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tanpa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mengira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pangkat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darjat</a:t>
            </a:r>
            <a:endParaRPr lang="en-US" sz="2000" dirty="0" smtClean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1164" y="4183962"/>
            <a:ext cx="7502236" cy="891344"/>
          </a:xfrm>
          <a:prstGeom prst="roundRect">
            <a:avLst>
              <a:gd name="adj" fmla="val 597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Pilih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waktu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sesuai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untuk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ziarah</a:t>
            </a:r>
            <a:endParaRPr lang="en-US" sz="2000" dirty="0" smtClean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0" y="5075306"/>
            <a:ext cx="6629400" cy="1173094"/>
          </a:xfrm>
          <a:prstGeom prst="roundRect">
            <a:avLst>
              <a:gd name="adj" fmla="val 597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Elakkan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waktu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awal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pagi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tengahari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tengah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malam</a:t>
            </a:r>
            <a:endParaRPr lang="en-US" sz="200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Curved Right Arrow 9"/>
          <p:cNvSpPr/>
          <p:nvPr/>
        </p:nvSpPr>
        <p:spPr>
          <a:xfrm rot="19857695">
            <a:off x="1705943" y="2323874"/>
            <a:ext cx="573238" cy="765359"/>
          </a:xfrm>
          <a:prstGeom prst="curvedRightArrow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rot="19857695">
            <a:off x="1705943" y="5044019"/>
            <a:ext cx="573238" cy="765359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7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685800" y="1066800"/>
            <a:ext cx="4953000" cy="719336"/>
          </a:xfrm>
          <a:prstGeom prst="roundRect">
            <a:avLst>
              <a:gd name="adj" fmla="val 597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Dahului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ucapan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salam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berjabat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tangan</a:t>
            </a:r>
            <a:endParaRPr lang="en-US" sz="2000" dirty="0" smtClean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284202"/>
            <a:ext cx="89154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Adab-adab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Ziarah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74540" y="914400"/>
            <a:ext cx="511260" cy="533400"/>
          </a:xfrm>
          <a:prstGeom prst="roundRect">
            <a:avLst>
              <a:gd name="adj" fmla="val 656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3.</a:t>
            </a:r>
            <a:endParaRPr lang="en-US" sz="200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7405" y="2829880"/>
            <a:ext cx="498395" cy="457200"/>
          </a:xfrm>
          <a:prstGeom prst="roundRect">
            <a:avLst>
              <a:gd name="adj" fmla="val 6561"/>
            </a:avLst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4.</a:t>
            </a:r>
            <a:endParaRPr lang="en-US" sz="200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286000" y="1763080"/>
            <a:ext cx="6629400" cy="827720"/>
          </a:xfrm>
          <a:prstGeom prst="roundRect">
            <a:avLst>
              <a:gd name="adj" fmla="val 597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Perlu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ada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batasan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aurat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mahram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jika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berlainan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jantina</a:t>
            </a:r>
            <a:endParaRPr lang="en-US" sz="2000" dirty="0" smtClean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51164" y="3081536"/>
            <a:ext cx="5978236" cy="652264"/>
          </a:xfrm>
          <a:prstGeom prst="roundRect">
            <a:avLst>
              <a:gd name="adj" fmla="val 597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Perbualan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baik-baik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sahaja</a:t>
            </a:r>
            <a:endParaRPr lang="en-US" sz="2000" dirty="0" smtClean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286000" y="3703706"/>
            <a:ext cx="6629400" cy="825091"/>
          </a:xfrm>
          <a:prstGeom prst="roundRect">
            <a:avLst>
              <a:gd name="adj" fmla="val 597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dari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perbualan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sia-sia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maksiat</a:t>
            </a:r>
            <a:endParaRPr lang="en-US" sz="200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Curved Right Arrow 9"/>
          <p:cNvSpPr/>
          <p:nvPr/>
        </p:nvSpPr>
        <p:spPr>
          <a:xfrm rot="19857695">
            <a:off x="1705943" y="1877154"/>
            <a:ext cx="573238" cy="765359"/>
          </a:xfrm>
          <a:prstGeom prst="curvedRightArrow">
            <a:avLst/>
          </a:prstGeom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1" name="Curved Right Arrow 10"/>
          <p:cNvSpPr/>
          <p:nvPr/>
        </p:nvSpPr>
        <p:spPr>
          <a:xfrm rot="19857695">
            <a:off x="1705943" y="3672419"/>
            <a:ext cx="573238" cy="765359"/>
          </a:xfrm>
          <a:prstGeom prst="curvedRightArrow">
            <a:avLst/>
          </a:prstGeom>
          <a:solidFill>
            <a:srgbClr val="00B050"/>
          </a:solidFill>
          <a:ln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52400" y="4778083"/>
            <a:ext cx="498395" cy="457200"/>
          </a:xfrm>
          <a:prstGeom prst="roundRect">
            <a:avLst>
              <a:gd name="adj" fmla="val 6561"/>
            </a:avLst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5.</a:t>
            </a:r>
            <a:endParaRPr lang="en-US" sz="200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16159" y="5029739"/>
            <a:ext cx="5978236" cy="652264"/>
          </a:xfrm>
          <a:prstGeom prst="roundRect">
            <a:avLst>
              <a:gd name="adj" fmla="val 5972"/>
            </a:avLst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perbuatan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menggagu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atau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disenangi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oleh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tuan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rumah</a:t>
            </a:r>
            <a:endParaRPr lang="en-US" sz="2000" dirty="0" smtClean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2250995" y="5715000"/>
            <a:ext cx="6629400" cy="825091"/>
          </a:xfrm>
          <a:prstGeom prst="roundRect">
            <a:avLst>
              <a:gd name="adj" fmla="val 5972"/>
            </a:avLst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Perbuatan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bangga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000" dirty="0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dirty="0" err="1" smtClean="0">
                <a:ln w="1270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menunjuk-nunjuk</a:t>
            </a:r>
            <a:endParaRPr lang="en-US" sz="2000" dirty="0">
              <a:ln w="1270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5" name="Curved Right Arrow 14"/>
          <p:cNvSpPr/>
          <p:nvPr/>
        </p:nvSpPr>
        <p:spPr>
          <a:xfrm rot="19857695">
            <a:off x="1670938" y="5773022"/>
            <a:ext cx="573238" cy="765359"/>
          </a:xfrm>
          <a:prstGeom prst="curvedRight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7766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0216" y="41196"/>
            <a:ext cx="8888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Muhammad 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22-23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216" y="3992940"/>
            <a:ext cx="8600256" cy="1569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ms-MY" sz="2400" b="1" dirty="0"/>
              <a:t> “Maka adakah jika kamu berkuasa, kamu akan melakukan kerosakan di bumi, dan memutuskan hubungan </a:t>
            </a:r>
            <a:r>
              <a:rPr lang="ms-MY" sz="2400" b="1" dirty="0" err="1"/>
              <a:t>silatur-rahim</a:t>
            </a:r>
            <a:r>
              <a:rPr lang="ms-MY" sz="2400" b="1" dirty="0"/>
              <a:t> dengan kaum kerabat? Merekalah yang dilaknat oleh Allah serta ditulikan pendengaran mereka, dan dibutakan penglihatannya”.</a:t>
            </a:r>
            <a:endParaRPr lang="en-MY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88032" y="1651338"/>
            <a:ext cx="8532440" cy="2123658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فَهَلْ عَسَيْتُمْ إِن تَوَلَّيْتُمْ أَن تُفْسِدُوا فِي الْأَرْضِ وَتُقَطِّعُوا أَرْحَامَكُمْ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 أُولَٰئِكَ </a:t>
            </a:r>
            <a:r>
              <a:rPr lang="ar-SA" sz="4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الَّذِينَ لَعَنَهُمُ اللَّهُ فَأَصَمَّهُمْ وَأَعْمَىٰ أَبْصَارَهُمْ </a:t>
            </a:r>
            <a:r>
              <a:rPr lang="ar-SA" sz="4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44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87766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51520" y="1600200"/>
            <a:ext cx="8676456" cy="3785652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بَارَكَ اللهُ لِيْ وَلَكُمْ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بِ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القُرْءَانِ 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الْعَظِيْم، وَنَفَعَنِيْ وَإِيَّاكُمْ بِاْلأَيَاتِ وَالذِّكْرِ الْحَكِيْمِ، وَتَقَبَّلَ مِنِّيْ وَمِنْكُمْ تِلاَوَتَهُ، إِنَّهُ هُوَ السَّمِيْعُ الْعَلِيْمُ، أَقُوْلُ قَوْلِيْ هَذَا وَأَسْتَغْفِرُ اللهَ الْعَظِيْمَ لِيْ وَلَكُمْ وَلِسَائِرِ الْمُسْلِمِيْنَ وَالْمُسْلِمَاتِ فَاسْتَغْفِرُوْهُ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، إِنَّهُ هُوَ الْغَفُوْرُ الرَّحِيْمُ.</a:t>
            </a:r>
            <a:endParaRPr lang="en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87766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33400" y="1219200"/>
            <a:ext cx="8153400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Rabbal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Aalamin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..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Memperkenankan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Doa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Taat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Berilah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Taufik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Kami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r">
              <a:defRPr/>
            </a:pP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Di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Dalam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Mentaatimu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Ampunilah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600" b="1" dirty="0" smtClean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Mereka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Yang 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Memohon</a:t>
            </a:r>
            <a:r>
              <a:rPr lang="en-US" sz="3600" b="1" dirty="0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600" b="1" dirty="0" err="1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Keampunan</a:t>
            </a:r>
            <a:r>
              <a:rPr lang="en-US" sz="3600" b="1" dirty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r">
              <a:defRPr/>
            </a:pPr>
            <a:r>
              <a:rPr lang="en-US" sz="3600" b="1" dirty="0" err="1" smtClean="0">
                <a:ln w="28575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  <a:cs typeface="Arial" charset="0"/>
              </a:rPr>
              <a:t>Aamiin</a:t>
            </a:r>
            <a:endParaRPr lang="en-US" sz="3600" b="1" dirty="0">
              <a:ln w="28575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C0C0C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282339"/>
            <a:ext cx="9144000" cy="646331"/>
          </a:xfrm>
          <a:prstGeom prst="rect">
            <a:avLst/>
          </a:prstGeom>
          <a:gradFill flip="none" rotWithShape="1">
            <a:gsLst>
              <a:gs pos="0">
                <a:srgbClr val="FF6600">
                  <a:shade val="30000"/>
                  <a:satMod val="115000"/>
                </a:srgbClr>
              </a:gs>
              <a:gs pos="50000">
                <a:srgbClr val="FF6600">
                  <a:shade val="67500"/>
                  <a:satMod val="115000"/>
                </a:srgbClr>
              </a:gs>
              <a:gs pos="100000">
                <a:srgbClr val="FF6600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Doa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Antara</a:t>
            </a:r>
            <a:r>
              <a:rPr lang="en-US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Dua</a:t>
            </a:r>
            <a:r>
              <a:rPr lang="en-US" sz="3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 </a:t>
            </a:r>
            <a:r>
              <a:rPr lang="en-US" sz="3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haroni" pitchFamily="2" charset="-79"/>
                <a:cs typeface="Aharoni" pitchFamily="2" charset="-79"/>
              </a:rPr>
              <a:t>Khutbah</a:t>
            </a:r>
            <a:endParaRPr lang="en-US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5636664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0" y="4221162"/>
            <a:ext cx="9144000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2746" t="15909" r="12480"/>
          <a:stretch>
            <a:fillRect/>
          </a:stretch>
        </p:blipFill>
        <p:spPr bwMode="auto">
          <a:xfrm>
            <a:off x="990600" y="1600200"/>
            <a:ext cx="7696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39152162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5288" y="183232"/>
            <a:ext cx="88392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S.W.T.</a:t>
            </a:r>
          </a:p>
        </p:txBody>
      </p:sp>
      <p:sp>
        <p:nvSpPr>
          <p:cNvPr id="4" name="Rectangle 3"/>
          <p:cNvSpPr/>
          <p:nvPr/>
        </p:nvSpPr>
        <p:spPr>
          <a:xfrm>
            <a:off x="378768" y="1565464"/>
            <a:ext cx="8460432" cy="2015936"/>
          </a:xfrm>
          <a:prstGeom prst="rect">
            <a:avLst/>
          </a:prstGeom>
          <a:solidFill>
            <a:schemeClr val="lt1">
              <a:alpha val="5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25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</a:t>
            </a:r>
            <a:r>
              <a:rPr lang="en-US" sz="125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125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للهِ</a:t>
            </a:r>
            <a:endParaRPr lang="en-US" sz="125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5720" y="4724400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766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714348" y="152400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2568" y="1935540"/>
            <a:ext cx="8460432" cy="1569660"/>
          </a:xfrm>
          <a:prstGeom prst="rect">
            <a:avLst/>
          </a:prstGeom>
          <a:solidFill>
            <a:schemeClr val="lt1">
              <a:alpha val="5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أَنْ لَّا إِلَهَ إِلَّا اللهُ وَحْدَهُ لَا شَرِيْكَ لَهُ، </a:t>
            </a:r>
            <a:endParaRPr lang="ar-SA" sz="48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وَأَشْهَدُ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أَنَّ سَيِّدَنَا مُحَمَّدًا عَبْدُهُ وَرَسُوْلُهُ. </a:t>
            </a:r>
            <a:endParaRPr lang="ms-MY" sz="48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18" charset="-78"/>
              <a:cs typeface="Traditional Arabic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1000" y="4419600"/>
            <a:ext cx="8286808" cy="1446550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keEsaan-Nya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bagi-Nya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hamba-Nya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200" b="1" dirty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2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</a:t>
            </a:r>
            <a:r>
              <a:rPr lang="ar-SA" sz="22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en-US" sz="2200" b="1" dirty="0" err="1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Nya</a:t>
            </a:r>
            <a:r>
              <a:rPr lang="en-US" sz="2200" b="1" dirty="0" smtClean="0">
                <a:ln w="6350">
                  <a:solidFill>
                    <a:prstClr val="black"/>
                  </a:solidFill>
                  <a:prstDash val="solid"/>
                </a:ln>
                <a:solidFill>
                  <a:srgbClr val="EEECE1">
                    <a:tint val="85000"/>
                    <a:satMod val="155000"/>
                  </a:srgb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200" b="1" dirty="0">
              <a:ln w="6350">
                <a:solidFill>
                  <a:prstClr val="black"/>
                </a:solidFill>
                <a:prstDash val="solid"/>
              </a:ln>
              <a:solidFill>
                <a:srgbClr val="EEECE1">
                  <a:tint val="85000"/>
                  <a:satMod val="155000"/>
                </a:srgb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766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7504" y="0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4800" y="1935540"/>
            <a:ext cx="8460432" cy="1569660"/>
          </a:xfrm>
          <a:prstGeom prst="rect">
            <a:avLst/>
          </a:prstGeom>
          <a:solidFill>
            <a:schemeClr val="lt1">
              <a:alpha val="5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صَلِّ وَسَلِّمْ وَبَارِكْ عَلَى سَيِّدِنَا مُحَمَّدٍ، وَعَلَى آلِهِ وَأَصْحَابِهِ وَأَتْبَاعِهِ إِلَى يَوْمِ الدِّيْنِ.</a:t>
            </a:r>
            <a:endParaRPr lang="ms-MY" sz="4800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4267200"/>
            <a:ext cx="8286808" cy="1938992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400" dirty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4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kemudian</a:t>
            </a:r>
            <a:r>
              <a:rPr lang="en-US" sz="24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4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766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78768" y="1561743"/>
            <a:ext cx="8460432" cy="2400657"/>
          </a:xfrm>
          <a:prstGeom prst="rect">
            <a:avLst/>
          </a:prstGeom>
          <a:solidFill>
            <a:schemeClr val="lt1">
              <a:alpha val="53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15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الْحَمْدُ</a:t>
            </a:r>
            <a:r>
              <a:rPr lang="en-US" sz="15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 </a:t>
            </a:r>
            <a:r>
              <a:rPr lang="ar-SA" sz="15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للهِ</a:t>
            </a:r>
            <a:endParaRPr lang="en-US" sz="150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5001161"/>
            <a:ext cx="8286808" cy="1323439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err="1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4000" b="1" dirty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puji-pujian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4000" b="1" dirty="0" err="1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4000" b="1" dirty="0" smtClean="0">
                <a:ln w="285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39700">
                    <a:schemeClr val="tx1"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S.W.T.</a:t>
            </a:r>
            <a:endParaRPr lang="en-US" sz="4000" b="1" dirty="0">
              <a:ln w="28575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39700">
                  <a:schemeClr val="tx1"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3418" y="269032"/>
            <a:ext cx="750099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Pujian</a:t>
            </a:r>
            <a:r>
              <a:rPr lang="en-US" sz="3000" dirty="0">
                <a:ln w="12700"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000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Kepada</a:t>
            </a:r>
            <a:r>
              <a:rPr lang="en-US" sz="3000" dirty="0">
                <a:ln w="12700"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Allah S.W.T.</a:t>
            </a:r>
          </a:p>
        </p:txBody>
      </p:sp>
    </p:spTree>
    <p:extLst>
      <p:ext uri="{BB962C8B-B14F-4D97-AF65-F5344CB8AC3E}">
        <p14:creationId xmlns:p14="http://schemas.microsoft.com/office/powerpoint/2010/main" val="27987766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3568" y="228600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2011740"/>
            <a:ext cx="8686800" cy="1569660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اتَّقُوا اللهَ، أُوْصِيْكُمْ وَنَفْسِيْ بِتَقْوَى اللهِ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وَطَاعَتِهِ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لَعَلَّكُمْ تُفْلِحُوْنَ.</a:t>
            </a:r>
            <a:endParaRPr lang="en-US" sz="48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189799"/>
            <a:ext cx="9144000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saya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berpesan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saya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bersungguh-sungguh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mentaatiNya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 yang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190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766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435788"/>
            <a:ext cx="8830566" cy="321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724128" y="4181018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rgbClr val="00B050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142844" y="4509120"/>
            <a:ext cx="892965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Taala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Para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MalaikatNya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Nabi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).</a:t>
            </a: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Orang-orang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2400" b="1" dirty="0" smtClean="0">
              <a:ln>
                <a:solidFill>
                  <a:prstClr val="black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algn="ctr">
              <a:defRPr/>
            </a:pPr>
            <a:r>
              <a:rPr lang="en-US" sz="2400" b="1" dirty="0" err="1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 smtClean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Salam Sejahtera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400" b="1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”. </a:t>
            </a:r>
          </a:p>
        </p:txBody>
      </p:sp>
      <p:sp>
        <p:nvSpPr>
          <p:cNvPr id="10" name="Round Diagonal Corner Rectangle 9"/>
          <p:cNvSpPr/>
          <p:nvPr/>
        </p:nvSpPr>
        <p:spPr>
          <a:xfrm>
            <a:off x="2627784" y="116633"/>
            <a:ext cx="6048672" cy="15121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50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s.a.w</a:t>
            </a:r>
            <a:r>
              <a:rPr lang="en-US" sz="2200" dirty="0">
                <a:ln w="18415" cmpd="sng">
                  <a:solidFill>
                    <a:prstClr val="white"/>
                  </a:solidFill>
                  <a:prstDash val="solid"/>
                </a:ln>
                <a:solidFill>
                  <a:srgbClr val="C00000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. </a:t>
            </a: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en-US" sz="24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1916480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" y="1071546"/>
            <a:ext cx="8715372" cy="528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" y="214290"/>
            <a:ext cx="3214679" cy="78579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3600" b="1" dirty="0" err="1" smtClean="0">
                <a:ln>
                  <a:solidFill>
                    <a:prstClr val="white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endParaRPr lang="ms-MY" sz="3600" b="1" dirty="0">
              <a:ln>
                <a:solidFill>
                  <a:prstClr val="white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790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 smtClean="0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2027238"/>
            <a:ext cx="8229600" cy="4525962"/>
          </a:xfrm>
        </p:spPr>
        <p:txBody>
          <a:bodyPr/>
          <a:lstStyle/>
          <a:p>
            <a:endParaRPr lang="ms-MY" smtClean="0"/>
          </a:p>
        </p:txBody>
      </p:sp>
      <p:pic>
        <p:nvPicPr>
          <p:cNvPr id="32772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4572049"/>
            <a:ext cx="8555511" cy="156966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defRPr/>
            </a:pP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berilah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keredhaan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atas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Khalifah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ar-rasyidin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Abu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Bakar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Omar,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Uthman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Ali,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seluruh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sahabat-sahabatnya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serta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pengikut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-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pengikut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Baginda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hingga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hari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pembalasan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</a:t>
            </a:r>
          </a:p>
        </p:txBody>
      </p:sp>
      <p:sp>
        <p:nvSpPr>
          <p:cNvPr id="6" name="Rectangle 5"/>
          <p:cNvSpPr/>
          <p:nvPr/>
        </p:nvSpPr>
        <p:spPr>
          <a:xfrm>
            <a:off x="238125" y="1457325"/>
            <a:ext cx="8532813" cy="304641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rtl="1">
              <a:defRPr/>
            </a:pP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وَارْضَ اللَّهُمَّ عَنِ الْخُلَفَاءِ الرَّاشِدِيْنَ الْمَهْدِيِّيْنَ، سَادَتِنَا أَبِيْ بَكْرٍ وَعُمَرَ وَعُثْمَانَ وَعَلِيّ، وَعَنْ بَقِيَّةِ الصَّحَابَةِ أَجْمَعِيْنَ، وَعَنِ التَّابِعيْنَ وَتَابِعِى التَّابِعِيْنَ بِإِحْسَانٍ إِلَى يَوْمِ الدِّيْن. </a:t>
            </a:r>
            <a:endParaRPr lang="en-US" sz="48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255318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2050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51520" y="3856980"/>
            <a:ext cx="8555511" cy="1938992"/>
          </a:xfrm>
          <a:prstGeom prst="rect">
            <a:avLst/>
          </a:prstGeom>
          <a:gradFill>
            <a:gsLst>
              <a:gs pos="38000">
                <a:schemeClr val="dk1">
                  <a:tint val="50000"/>
                  <a:satMod val="300000"/>
                  <a:alpha val="30000"/>
                </a:schemeClr>
              </a:gs>
              <a:gs pos="35000">
                <a:schemeClr val="dk1">
                  <a:tint val="37000"/>
                  <a:satMod val="300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Allah,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Ampunkanlah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Dosa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Golongan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Mu’minin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Mu’minaat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Muslimin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 </a:t>
            </a:r>
            <a:r>
              <a:rPr lang="en-GB" sz="2400" b="1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Muslimat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samada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mati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Sesungguhnya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En</a:t>
            </a:r>
            <a:r>
              <a:rPr lang="en-US" sz="24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kau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Mendengar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Memakbulkan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segala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permintaan</a:t>
            </a:r>
            <a:r>
              <a:rPr lang="en-GB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endParaRPr lang="en-GB" sz="24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1521" y="1484784"/>
            <a:ext cx="8532440" cy="2308324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اغْفِرْ </a:t>
            </a:r>
            <a:r>
              <a:rPr lang="ar-SA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لِ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لْمُؤْمِنِيْنَ وَالْمُؤْمِنَاتِ، وَالمُسْلِمِيْنَ وَالْمُسْلِمَاتِ الأَحْيَاءِ مِنْهُمْ وَالأَمْوَات</a:t>
            </a:r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r>
              <a:rPr lang="ar-EG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ar-SA" sz="4800" b="1" dirty="0" smtClean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إِنَّكَ </a:t>
            </a:r>
            <a:r>
              <a:rPr lang="ar-EG" sz="48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سَمِيْعٌ قَرِيْبٌ مُجِيْبُ الدَّعَوَات. </a:t>
            </a:r>
            <a:endParaRPr lang="en-US" sz="48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2670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2050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9512" y="1556792"/>
            <a:ext cx="8784976" cy="212365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ar-EG" sz="44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اللَّهُمَّ أَلِّفْ بَيْنَ قُلُوْبِنَا، وَأَصْلِحْ ذَاتَ بَيْنِنَا، وَاجْعَلْنَا مِنَ الرَّاشِدِيْن. اللَّهُمَّ أَحْسِنْ عَاقِبَتَنَا فِى الأُمُوْرِ كُلِّهَا، وَأَجِرْنَا مِنْ خِزْيِ الدُّنْيَا وَعَذَابِ الأَخِرَة، يَا رَبَّ </a:t>
            </a:r>
            <a:r>
              <a:rPr lang="ar-EG" sz="44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الْعَالَمِيْن.</a:t>
            </a:r>
            <a:endParaRPr lang="en-US" sz="44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3775680"/>
            <a:ext cx="8712968" cy="267765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lembutkanlah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hati-hati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kami..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perbaikilah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hubungan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antara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kami. Dan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jadilah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golongan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bimbingan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daripadaMu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Allah..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Perelokkan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kesudahan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hal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semuanya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lindungilah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kehinaan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</a:p>
          <a:p>
            <a:pPr algn="ctr"/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sekalian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b="1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alam</a:t>
            </a:r>
            <a:r>
              <a:rPr lang="en-US" sz="2400" b="1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..</a:t>
            </a:r>
            <a:endParaRPr lang="ms-MY" sz="24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939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r="268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65407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r="491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0660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ms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ms-MY"/>
          </a:p>
        </p:txBody>
      </p:sp>
      <p:pic>
        <p:nvPicPr>
          <p:cNvPr id="4" name="Picture 2" descr="C:\Users\wanshahril\Desktop\slide kos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179512" y="1335534"/>
            <a:ext cx="8735886" cy="5416868"/>
          </a:xfrm>
          <a:prstGeom prst="rect">
            <a:avLst/>
          </a:prstGeom>
          <a:gradFill>
            <a:gsLst>
              <a:gs pos="0">
                <a:schemeClr val="accent4">
                  <a:tint val="50000"/>
                  <a:satMod val="300000"/>
                  <a:alpha val="6000"/>
                </a:schemeClr>
              </a:gs>
              <a:gs pos="35000">
                <a:schemeClr val="accent4">
                  <a:tint val="37000"/>
                  <a:satMod val="300000"/>
                </a:schemeClr>
              </a:gs>
              <a:gs pos="100000">
                <a:schemeClr val="accent4">
                  <a:tint val="15000"/>
                  <a:satMod val="350000"/>
                </a:schemeClr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رَبَّنَا ظَلَمْنَا أَنْفُسَنَا وَإِنْ لَمْ تَغْفِرْ لَنَا وَتَرْحَمْنَا لَنَكُوْنَنَّ مِنَ الْخَاسِرِيْنَ. </a:t>
            </a:r>
            <a:endParaRPr lang="en-US" sz="3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>
              <a:defRPr/>
            </a:pP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لآ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إِلَهَ إِلاَّ أَنْتَ سُبْحَانَكَ إِنَّا كُنَّا مِنْ الظَّالِمِيْنَ. رَبَّنَا آتِنَا فِي الدُّنْيَا حَسَنَةً وَفِي الآخِرَةِ حَسَنَةً  وَقِنَا عَذَابَ النَّارِ. وَصَلَّى اللهُ عَلىَ سَيِّدِنَا مُحَمَّدٍ وَعَلىَ </a:t>
            </a: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آلِهِ </a:t>
            </a:r>
            <a:r>
              <a:rPr lang="ar-EG" sz="36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وَصَحْبِهِ وَسَلَّمْ. وَالْحَمْدُ للهِ رَبِّ الْعَالَمِيْنَ</a:t>
            </a:r>
            <a:r>
              <a:rPr lang="ar-EG" sz="36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.</a:t>
            </a:r>
            <a:endParaRPr lang="en-US" sz="36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Kami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Telah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Menzalimi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Sendiri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Sekiranya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Tidak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Mengampunkan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Dan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Merahmati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Akan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Menjadi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Orang Yang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Rugi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Tiada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Tuhan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Melainkan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Maha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Suci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Engkau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Di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Kalangan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Orang-orang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Menzalimi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19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Diri</a:t>
            </a:r>
            <a:r>
              <a:rPr lang="en-US" sz="19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Ya</a:t>
            </a:r>
            <a:r>
              <a:rPr lang="en-US" sz="24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b="1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Allah…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Kurniakanlah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Dunia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Akhirat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Serta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Hindarilah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Kami Dari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Seksaan</a:t>
            </a:r>
            <a:r>
              <a:rPr lang="en-US" sz="20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000" b="1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Neraka</a:t>
            </a:r>
            <a:r>
              <a:rPr lang="en-US" sz="2000" b="1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  <a:endParaRPr lang="en-US" sz="2000" b="1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57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584385" y="26064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Wahai</a:t>
            </a:r>
            <a:r>
              <a:rPr lang="en-US" sz="5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</a:t>
            </a:r>
            <a:r>
              <a:rPr lang="en-US" sz="5400" b="1" dirty="0" err="1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Hamba-hamba</a:t>
            </a:r>
            <a:r>
              <a:rPr lang="en-US" sz="5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 Allah….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1508518"/>
            <a:ext cx="8858280" cy="452431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ALLAH 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menyuruh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berlaku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adil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berbuat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kebaikan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memberi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bantuan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kepada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kaum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kerabat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melarang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daripada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melakukan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perbuatan-perbuatan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keji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mungkar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kezaliman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mengajar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suruhan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larangannya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ini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)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supaya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mengambil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peringatan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 err="1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mematuhinya</a:t>
            </a:r>
            <a:r>
              <a:rPr lang="en-US" sz="3200" b="1" dirty="0">
                <a:ln w="1905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629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79512" y="1642860"/>
            <a:ext cx="8748464" cy="1754326"/>
          </a:xfrm>
          <a:prstGeom prst="rect">
            <a:avLst/>
          </a:prstGeom>
          <a:solidFill>
            <a:schemeClr val="lt1">
              <a:alpha val="71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أَشْهَدُ أَنْ لآ إِلَهَ إِلاَّ اللهُ وَحْدَهُ لاَ شَرِيْكَ لَهُ، وَأَشْهَدُ أَنَّ مُحَمَّدًا عَبْدُهُ وَرَسُوْلُهُ</a:t>
            </a:r>
            <a:endParaRPr lang="ms-MY" sz="54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5786" y="160055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Syahadah</a:t>
            </a:r>
            <a:endParaRPr lang="en-US" sz="36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4282" y="4230231"/>
            <a:ext cx="8643998" cy="2246769"/>
          </a:xfrm>
          <a:prstGeom prst="rect">
            <a:avLst/>
          </a:prstGeom>
          <a:noFill/>
          <a:ln w="1270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melainkan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juga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rasulNya</a:t>
            </a:r>
            <a:r>
              <a:rPr lang="en-US" sz="2800" b="1" dirty="0" smtClean="0">
                <a:ln w="6350">
                  <a:solidFill>
                    <a:schemeClr val="tx1"/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6350">
                <a:solidFill>
                  <a:schemeClr val="tx1"/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766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381000" y="1322744"/>
            <a:ext cx="8382000" cy="5230456"/>
          </a:xfrm>
          <a:prstGeom prst="rect">
            <a:avLst/>
          </a:prstGeom>
          <a:gradFill flip="none" rotWithShape="1">
            <a:gsLst>
              <a:gs pos="93000">
                <a:srgbClr val="03D4A8">
                  <a:alpha val="0"/>
                </a:srgbClr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path path="rect">
              <a:fillToRect l="100000" t="100000"/>
            </a:path>
            <a:tileRect r="-100000" b="-100000"/>
          </a:gradFill>
          <a:ln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i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	</a:t>
            </a: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000" b="1" dirty="0" smtClean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Bersyukurlah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Nikmat-nikmatNya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Akan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Menambahkan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Lagi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Nikmat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Pohonlah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endParaRPr lang="en-US" sz="3000" b="1" dirty="0" smtClean="0">
              <a:ln w="19050">
                <a:solidFill>
                  <a:prstClr val="black"/>
                </a:solidFill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  <a:p>
            <a:pPr marL="419100" indent="-382588" algn="ctr" eaLnBrk="0" hangingPunct="0">
              <a:lnSpc>
                <a:spcPct val="90000"/>
              </a:lnSpc>
              <a:defRPr/>
            </a:pP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Dari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Kelebihannya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,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Nescaya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Diberikannya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Kepadamu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Mengingati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Allah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Itu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Lebih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Besar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Faedah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Dan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Kesannya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Dan (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Ingatlah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) Allah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Mengetahui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Apa</a:t>
            </a:r>
            <a:r>
              <a:rPr lang="en-US" sz="3000" b="1" dirty="0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 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Yang </a:t>
            </a:r>
            <a:r>
              <a:rPr lang="en-US" sz="3000" b="1" dirty="0" err="1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3000" b="1" dirty="0" err="1" smtClean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Kerjakan</a:t>
            </a:r>
            <a:r>
              <a:rPr lang="en-US" sz="3000" b="1" dirty="0">
                <a:ln w="19050">
                  <a:solidFill>
                    <a:prstClr val="black"/>
                  </a:solidFill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395536" y="260648"/>
            <a:ext cx="8382000" cy="914400"/>
          </a:xfrm>
          <a:prstGeom prst="rect">
            <a:avLst/>
          </a:prstGeom>
          <a:noFill/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sv-SE" sz="4400" b="1" dirty="0">
                <a:ln w="18415" cmpd="sng">
                  <a:solidFill>
                    <a:prstClr val="black"/>
                  </a:solidFill>
                  <a:prstDash val="solid"/>
                </a:ln>
                <a:solidFill>
                  <a:prstClr val="white"/>
                </a:solidFill>
                <a:effectLst>
                  <a:glow rad="63500">
                    <a:prstClr val="black">
                      <a:alpha val="4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Monotype Corsiva" pitchFamily="66" charset="0"/>
                <a:cs typeface="Arial" pitchFamily="34" charset="0"/>
              </a:rPr>
              <a:t>Maka Ingatlah Allah Yang Maha Agung </a:t>
            </a:r>
            <a:endParaRPr lang="en-US" sz="4400" b="1" dirty="0">
              <a:ln w="18415" cmpd="sng">
                <a:solidFill>
                  <a:prstClr val="black"/>
                </a:solidFill>
                <a:prstDash val="solid"/>
              </a:ln>
              <a:solidFill>
                <a:prstClr val="white"/>
              </a:solidFill>
              <a:effectLst>
                <a:glow rad="63500">
                  <a:prstClr val="black">
                    <a:alpha val="4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Monotype Corsiva" pitchFamily="66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59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381000"/>
            <a:ext cx="8534400" cy="2743200"/>
          </a:xfrm>
          <a:prstGeom prst="rect">
            <a:avLst/>
          </a:prstGeom>
          <a:solidFill>
            <a:schemeClr val="accent2">
              <a:lumMod val="20000"/>
              <a:lumOff val="80000"/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dirty="0" err="1" smtClean="0">
                <a:solidFill>
                  <a:prstClr val="black"/>
                </a:solidFill>
                <a:latin typeface="Bernard MT Condensed" pitchFamily="18" charset="0"/>
              </a:rPr>
              <a:t>Dirikan</a:t>
            </a:r>
            <a:r>
              <a:rPr lang="en-US" sz="4000" dirty="0" smtClean="0">
                <a:solidFill>
                  <a:prstClr val="black"/>
                </a:solidFill>
                <a:latin typeface="Bernard MT Condensed" pitchFamily="18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Bernard MT Condensed" pitchFamily="18" charset="0"/>
              </a:rPr>
              <a:t>Solat</a:t>
            </a:r>
            <a:r>
              <a:rPr lang="en-US" sz="4000" dirty="0" smtClean="0">
                <a:solidFill>
                  <a:prstClr val="black"/>
                </a:solidFill>
                <a:latin typeface="Bernard MT Condensed" pitchFamily="18" charset="0"/>
              </a:rPr>
              <a:t>….</a:t>
            </a:r>
          </a:p>
          <a:p>
            <a:pPr algn="ctr"/>
            <a:endParaRPr lang="en-US" sz="3200" dirty="0" smtClean="0">
              <a:solidFill>
                <a:prstClr val="black"/>
              </a:solidFill>
              <a:latin typeface="Bernard MT Condensed" pitchFamily="18" charset="0"/>
            </a:endParaRPr>
          </a:p>
          <a:p>
            <a:pPr algn="ctr"/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Lurus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dan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betulkan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saf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anda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kerana</a:t>
            </a:r>
            <a:endParaRPr lang="en-US" sz="3200" b="1" i="1" dirty="0" smtClean="0">
              <a:solidFill>
                <a:prstClr val="black"/>
              </a:solidFill>
              <a:latin typeface="Constantia" pitchFamily="18" charset="0"/>
            </a:endParaRPr>
          </a:p>
          <a:p>
            <a:pPr algn="ctr"/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saf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yang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lurus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termasuk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dalam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kesempurnaan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 </a:t>
            </a:r>
            <a:r>
              <a:rPr lang="en-US" sz="3200" b="1" i="1" dirty="0" err="1" smtClean="0">
                <a:solidFill>
                  <a:prstClr val="black"/>
                </a:solidFill>
                <a:latin typeface="Constantia" pitchFamily="18" charset="0"/>
              </a:rPr>
              <a:t>solat</a:t>
            </a:r>
            <a:r>
              <a:rPr lang="en-US" sz="3200" b="1" i="1" dirty="0" smtClean="0">
                <a:solidFill>
                  <a:prstClr val="black"/>
                </a:solidFill>
                <a:latin typeface="Constantia" pitchFamily="18" charset="0"/>
              </a:rPr>
              <a:t>.</a:t>
            </a:r>
            <a:endParaRPr lang="en-US" sz="3200" b="1" i="1" dirty="0">
              <a:solidFill>
                <a:prstClr val="black"/>
              </a:solidFill>
              <a:latin typeface="Constantia" pitchFamily="18" charset="0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ar-SA" sz="1000" smtClean="0">
                <a:solidFill>
                  <a:prstClr val="black"/>
                </a:solidFill>
                <a:latin typeface="Arial Unicode MS"/>
              </a:rPr>
              <a:t>اقامة الصلاة</a:t>
            </a:r>
            <a:r>
              <a:rPr lang="en-US" sz="80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ar-SA" sz="1000" smtClean="0">
                <a:solidFill>
                  <a:prstClr val="black"/>
                </a:solidFill>
                <a:latin typeface="Arial Unicode MS"/>
              </a:rPr>
              <a:t>اقامة الصلاة</a:t>
            </a:r>
            <a:r>
              <a:rPr lang="en-US" sz="80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</a:pPr>
            <a:r>
              <a:rPr lang="ar-SA" sz="1000" smtClean="0">
                <a:solidFill>
                  <a:prstClr val="black"/>
                </a:solidFill>
                <a:latin typeface="Arial Unicode MS"/>
              </a:rPr>
              <a:t>اقامة الصلاة</a:t>
            </a:r>
            <a:r>
              <a:rPr lang="en-US" sz="800" smtClean="0">
                <a:solidFill>
                  <a:prstClr val="black"/>
                </a:solidFill>
                <a:latin typeface="Arial" charset="0"/>
                <a:cs typeface="Arial" charset="0"/>
              </a:rPr>
              <a:t> </a:t>
            </a:r>
            <a:endParaRPr lang="en-US" smtClean="0">
              <a:solidFill>
                <a:prstClr val="black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6718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179512" y="762000"/>
            <a:ext cx="8856984" cy="5986254"/>
          </a:xfrm>
          <a:prstGeom prst="rect">
            <a:avLst/>
          </a:prstGeom>
          <a:solidFill>
            <a:schemeClr val="bg1">
              <a:alpha val="56000"/>
            </a:schemeClr>
          </a:solid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MY" sz="1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INTISARI KHUTBAH JUMAAT PADA </a:t>
            </a:r>
            <a:r>
              <a:rPr lang="en-US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15</a:t>
            </a:r>
            <a:r>
              <a:rPr lang="en-MY" sz="1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/06/2018</a:t>
            </a:r>
            <a:endParaRPr lang="en-MY" sz="1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en-MY" sz="160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r>
              <a:rPr lang="en-MY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TAJUK: </a:t>
            </a: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YANG JAUH KITA DEKATI, YANG RENGGANG KITA RAPATI.</a:t>
            </a:r>
            <a:endParaRPr lang="en-MY" sz="20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ctr">
              <a:defRPr/>
            </a:pPr>
            <a:endParaRPr lang="en-US" sz="10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57200" indent="-457200" algn="just">
              <a:buFontTx/>
              <a:buAutoNum type="arabicPeriod"/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UMAT ISLAM HENDAKLAH BERSATU BAGI MENUNJUKKAN KEKUATAN, AGAR TIDAK MUDAH DITINDAS OLEH MUSUH-MUSUH ISLAM YANG SENTIASA MENGINTAI PELUANG.</a:t>
            </a:r>
            <a:endParaRPr lang="en-US" sz="20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>
              <a:defRPr/>
            </a:pPr>
            <a:endParaRPr lang="en-MY" sz="105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57200" indent="-457200" algn="just">
              <a:buFontTx/>
              <a:buAutoNum type="arabicPeriod" startAt="2"/>
              <a:defRPr/>
            </a:pP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AMALAN SALING MENZIARAHI, SALING MENGHORMATI, SALING BEKERJASAMA  DAN SALING MEMAHAMI ADALAH JALAN YANG AKAN MEMBAWA KEPADA KESATUAN UMAT ISLAM.</a:t>
            </a:r>
            <a:endParaRPr lang="en-MY" sz="20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>
              <a:defRPr/>
            </a:pPr>
            <a:endParaRPr lang="en-MY" sz="1050" b="1" dirty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57200" indent="-457200" algn="just">
              <a:buFontTx/>
              <a:buAutoNum type="arabicPeriod" startAt="3"/>
              <a:defRPr/>
            </a:pPr>
            <a:r>
              <a:rPr lang="en-MY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MUSIM PERAYAAN INI, ADALAH PELUANG TERBAIK UNTUK KITA SALING ZIARAH MENZIARAHI BAGI MENGERATKAN SILATURRAHIM KERANA KEBIASAANNYA SEMUA PERANTAU AKAN PULANG KE KAMPUNG HALAMAN MASING-MASING.  </a:t>
            </a:r>
            <a:endParaRPr lang="en-MY" sz="20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algn="just">
              <a:defRPr/>
            </a:pPr>
            <a:endParaRPr lang="en-MY" sz="20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  <a:p>
            <a:pPr marL="457200" indent="-457200" algn="just">
              <a:buFontTx/>
              <a:buAutoNum type="arabicPeriod" startAt="3"/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HENDAKLAH MENJAGA ADAB-ADAB ZIARAH SEPERTI:</a:t>
            </a:r>
          </a:p>
          <a:p>
            <a:pPr algn="just">
              <a:defRPr/>
            </a:pP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-  PILIH WAKTU YANG SESUAI UNTUK ZIARAH</a:t>
            </a:r>
          </a:p>
          <a:p>
            <a:pPr algn="just"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  DAHULUI DENGAN UCAPAN SALAM DAN BERJABAT TANGAN</a:t>
            </a:r>
          </a:p>
          <a:p>
            <a:pPr algn="just">
              <a:defRPr/>
            </a:pPr>
            <a:r>
              <a:rPr lang="en-US" sz="2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	</a:t>
            </a:r>
            <a:r>
              <a:rPr lang="en-US" sz="2000" b="1" dirty="0" smtClean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-  BERBUAL TENTANG PERKARA YANG BAIK EBAIK-BAIK SAHAJA </a:t>
            </a:r>
            <a:endParaRPr lang="en-MY" sz="2000" b="1" dirty="0" smtClean="0"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0854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360624" y="1564719"/>
            <a:ext cx="8531856" cy="2308324"/>
          </a:xfrm>
          <a:prstGeom prst="rect">
            <a:avLst/>
          </a:prstGeom>
          <a:solidFill>
            <a:schemeClr val="lt1">
              <a:alpha val="58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اَللَّهُمَّ صَلِّ وَسَلِّمْ عَلَى هَذَا النَّبِيِّ الْكَرِيْم، سَيِّدِنَا مُحَمَّدٍ وَعَلَى آلِهِ وَصَحْبِهِ، وَمَنْ تَبِعَهُمْ بِإِحْسَانٍ إِلَى يَوْمِ الدِّيْنِ. </a:t>
            </a:r>
            <a:endParaRPr lang="ms-MY" sz="4800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aditional Arabic" pitchFamily="2" charset="-78"/>
              <a:cs typeface="Traditional Arabic" pitchFamily="2" charset="-78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4079319"/>
            <a:ext cx="8286808" cy="2092881"/>
          </a:xfrm>
          <a:prstGeom prst="rect">
            <a:avLst/>
          </a:prstGeom>
          <a:noFill/>
          <a:ln w="57150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hambaMu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rasulMu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Muhammad S.A.W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para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pengikut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Baginda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baik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600" dirty="0" err="1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pembalasan</a:t>
            </a:r>
            <a:r>
              <a:rPr lang="en-US" sz="2600" dirty="0" smtClean="0">
                <a:ln w="952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600" dirty="0">
              <a:ln w="952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7504" y="54764"/>
            <a:ext cx="889248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Selawat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Ke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Atas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S.A.W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76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83568" y="269032"/>
            <a:ext cx="7500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32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 </a:t>
            </a:r>
            <a:r>
              <a:rPr lang="en-US" sz="32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+mn-cs"/>
              </a:rPr>
              <a:t>Taqwa</a:t>
            </a:r>
            <a:endParaRPr lang="en-US" sz="32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8600" y="1524000"/>
            <a:ext cx="8686800" cy="1754326"/>
          </a:xfrm>
          <a:prstGeom prst="rect">
            <a:avLst/>
          </a:prstGeom>
          <a:solidFill>
            <a:schemeClr val="lt1">
              <a:alpha val="65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اتَّقُوْا </a:t>
            </a:r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اللهَ،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أُوْصِيْكُمْ وَإِيَّايَ بِتَقْوَى اللهِ، </a:t>
            </a:r>
            <a:endParaRPr lang="ar-SA" sz="5400" b="1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EG" sz="54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فَقَدْ </a:t>
            </a:r>
            <a:r>
              <a:rPr lang="ar-EG" sz="54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فَازَ الْمُتَّقُوْنَ.</a:t>
            </a:r>
            <a:endParaRPr lang="en-US" sz="5400" dirty="0" smtClean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4230231"/>
            <a:ext cx="9144000" cy="224676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Bertaqwalah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saya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berpesan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diri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saya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sekalian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untuk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bersungguh-sungguh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telah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berjaya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 yang </a:t>
            </a:r>
            <a:r>
              <a:rPr lang="en-US" sz="2800" b="1" dirty="0" err="1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n-US" sz="2800" b="1" dirty="0" smtClean="0">
                <a:ln w="19050" cmpd="sng">
                  <a:solidFill>
                    <a:schemeClr val="tx1"/>
                  </a:solidFill>
                  <a:prstDash val="solid"/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.</a:t>
            </a:r>
            <a:endParaRPr lang="en-US" sz="2800" b="1" dirty="0">
              <a:ln w="19050" cmpd="sng">
                <a:solidFill>
                  <a:schemeClr val="tx1"/>
                </a:solidFill>
                <a:prstDash val="solid"/>
              </a:ln>
              <a:solidFill>
                <a:schemeClr val="bg1"/>
              </a:solidFill>
              <a:effectLst>
                <a:glow rad="101600">
                  <a:schemeClr val="tx1"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776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ounded Rectangle 2"/>
          <p:cNvSpPr/>
          <p:nvPr/>
        </p:nvSpPr>
        <p:spPr>
          <a:xfrm>
            <a:off x="4191000" y="2667000"/>
            <a:ext cx="3005843" cy="983215"/>
          </a:xfrm>
          <a:prstGeom prst="roundRect">
            <a:avLst>
              <a:gd name="adj" fmla="val 11364"/>
            </a:avLst>
          </a:prstGeom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</a:effectLst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Keredhaan</a:t>
            </a:r>
            <a:r>
              <a:rPr lang="en-US" sz="2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</a:p>
          <a:p>
            <a:pPr algn="ctr">
              <a:defRPr/>
            </a:pPr>
            <a:r>
              <a:rPr lang="en-US" sz="22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Allah S.W.T</a:t>
            </a:r>
            <a:endParaRPr lang="en-US" sz="22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208002"/>
            <a:ext cx="909640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adalah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Ummah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Bersatu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Notched Right Arrow 4"/>
          <p:cNvSpPr/>
          <p:nvPr/>
        </p:nvSpPr>
        <p:spPr>
          <a:xfrm>
            <a:off x="1386718" y="1143000"/>
            <a:ext cx="2242619" cy="731120"/>
          </a:xfrm>
          <a:prstGeom prst="notchedRightArrow">
            <a:avLst>
              <a:gd name="adj1" fmla="val 57785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Notched Right Arrow 5"/>
          <p:cNvSpPr/>
          <p:nvPr/>
        </p:nvSpPr>
        <p:spPr>
          <a:xfrm>
            <a:off x="1836359" y="3657600"/>
            <a:ext cx="2430841" cy="914400"/>
          </a:xfrm>
          <a:prstGeom prst="notchedRightArrow">
            <a:avLst>
              <a:gd name="adj1" fmla="val 57785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Manhaj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1402552" y="2743200"/>
            <a:ext cx="2310143" cy="909534"/>
          </a:xfrm>
          <a:prstGeom prst="notchedRightArrow">
            <a:avLst>
              <a:gd name="adj1" fmla="val 57785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Kiblat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1832401" y="1898026"/>
            <a:ext cx="2242619" cy="845174"/>
          </a:xfrm>
          <a:prstGeom prst="notchedRightArrow">
            <a:avLst>
              <a:gd name="adj1" fmla="val 57785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Kitab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1386718" y="4572000"/>
            <a:ext cx="2430841" cy="914400"/>
          </a:xfrm>
          <a:prstGeom prst="notchedRightArrow">
            <a:avLst>
              <a:gd name="adj1" fmla="val 57785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Matlamat</a:t>
            </a:r>
            <a:endParaRPr lang="en-US" sz="20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19600" y="5715000"/>
            <a:ext cx="4425129" cy="856552"/>
          </a:xfrm>
          <a:prstGeom prst="roundRect">
            <a:avLst>
              <a:gd name="adj" fmla="val 6561"/>
            </a:avLst>
          </a:prstGeom>
          <a:solidFill>
            <a:srgbClr val="9900FF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ms-MY" sz="2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Baiki </a:t>
            </a:r>
            <a:r>
              <a:rPr lang="ms-MY" sz="20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dan </a:t>
            </a:r>
            <a:r>
              <a:rPr lang="ms-MY" sz="2000" b="1" dirty="0" smtClean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kukuhkan </a:t>
            </a:r>
            <a:r>
              <a:rPr lang="ms-MY" sz="20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ikatan silaturahim dan </a:t>
            </a:r>
            <a:r>
              <a:rPr lang="ms-MY" sz="2000" b="1" dirty="0" err="1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ukhuwwah</a:t>
            </a:r>
            <a:r>
              <a:rPr lang="ms-MY" sz="2000" b="1" dirty="0"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sesama Islam. </a:t>
            </a:r>
            <a:endParaRPr lang="en-US" sz="20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191000" y="6248400"/>
            <a:ext cx="685800" cy="457200"/>
          </a:xfrm>
          <a:prstGeom prst="downArrow">
            <a:avLst/>
          </a:prstGeom>
          <a:effectLst>
            <a:glow rad="101600">
              <a:schemeClr val="bg1">
                <a:alpha val="60000"/>
              </a:schemeClr>
            </a:glow>
            <a:outerShdw blurRad="40000" dist="20000" dir="540000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987766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220216" y="76200"/>
            <a:ext cx="888828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</a:p>
          <a:p>
            <a:pPr algn="ctr">
              <a:defRPr/>
            </a:pP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Al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Hujurat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10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20216" y="5200471"/>
            <a:ext cx="8771384" cy="120032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ms-MY" sz="2400" b="1" dirty="0"/>
              <a:t>“Sesungguhnya orang-orang beriman itu adalah bersaudara, maka </a:t>
            </a:r>
            <a:r>
              <a:rPr lang="ms-MY" sz="2400" b="1" dirty="0" err="1"/>
              <a:t>damaikanlah</a:t>
            </a:r>
            <a:r>
              <a:rPr lang="ms-MY" sz="2400" b="1" dirty="0"/>
              <a:t> di antara dua saudara kamu (yang bertelingkah) itu dan </a:t>
            </a:r>
            <a:r>
              <a:rPr lang="ms-MY" sz="2400" b="1" dirty="0" err="1"/>
              <a:t>bertaqwalah</a:t>
            </a:r>
            <a:r>
              <a:rPr lang="ms-MY" sz="2400" b="1" dirty="0"/>
              <a:t> kepada Allah supaya kamu beroleh rahmat”.</a:t>
            </a:r>
            <a:endParaRPr lang="en-MY" sz="2400" b="1" dirty="0"/>
          </a:p>
        </p:txBody>
      </p:sp>
      <p:sp>
        <p:nvSpPr>
          <p:cNvPr id="5" name="Rectangle 4"/>
          <p:cNvSpPr/>
          <p:nvPr/>
        </p:nvSpPr>
        <p:spPr>
          <a:xfrm>
            <a:off x="220216" y="2164140"/>
            <a:ext cx="8771384" cy="1569660"/>
          </a:xfrm>
          <a:prstGeom prst="rect">
            <a:avLst/>
          </a:prstGeom>
          <a:solidFill>
            <a:schemeClr val="lt1">
              <a:alpha val="57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ar-SA" sz="4800" b="1" dirty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إِنَّمَا الْمُؤْمِنُونَ إِخْوَةٌ فَأَصْلِحُوا بَيْنَ أَخَوَيْكُمْ ۚ وَاتَّقُوا اللَّهَ لَعَلَّكُمْ </a:t>
            </a:r>
            <a:r>
              <a:rPr lang="ar-SA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تُرْحَمُونَ.</a:t>
            </a:r>
            <a:endParaRPr lang="en-US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87766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0" y="214898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Manfaat</a:t>
            </a:r>
            <a:r>
              <a:rPr lang="en-US" sz="3000" dirty="0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0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ziarah-menziarahi</a:t>
            </a:r>
            <a:endParaRPr lang="en-US" sz="3000" dirty="0">
              <a:ln>
                <a:solidFill>
                  <a:sysClr val="windowText" lastClr="000000"/>
                </a:solidFill>
              </a:ln>
              <a:solidFill>
                <a:schemeClr val="accent6">
                  <a:lumMod val="20000"/>
                  <a:lumOff val="80000"/>
                </a:schemeClr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4419600" y="2209800"/>
            <a:ext cx="3581400" cy="914400"/>
          </a:xfrm>
          <a:prstGeom prst="roundRect">
            <a:avLst>
              <a:gd name="adj" fmla="val 19735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5125" algn="ctr">
              <a:defRPr/>
            </a:pPr>
            <a:r>
              <a:rPr lang="ms-MY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Saling mengenali</a:t>
            </a:r>
            <a:endParaRPr lang="en-US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914400" y="1066800"/>
            <a:ext cx="7214727" cy="1016429"/>
          </a:xfrm>
          <a:prstGeom prst="roundRect">
            <a:avLst>
              <a:gd name="adj" fmla="val 19735"/>
            </a:avLst>
          </a:prstGeom>
          <a:solidFill>
            <a:srgbClr val="00B0F0"/>
          </a:soli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5125" algn="ctr">
              <a:defRPr/>
            </a:pP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Menjalinkan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hubungan</a:t>
            </a:r>
            <a:r>
              <a:rPr lang="en-US" sz="2400" dirty="0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400" dirty="0" err="1" smtClean="0">
                <a:ln w="12700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silaturrahim</a:t>
            </a:r>
            <a:endParaRPr lang="en-US" sz="2400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4435928" y="3260256"/>
            <a:ext cx="3548743" cy="869048"/>
          </a:xfrm>
          <a:prstGeom prst="roundRect">
            <a:avLst>
              <a:gd name="adj" fmla="val 19735"/>
            </a:avLst>
          </a:prstGeom>
          <a:gradFill flip="none" rotWithShape="1">
            <a:gsLst>
              <a:gs pos="0">
                <a:srgbClr val="9900FF">
                  <a:shade val="30000"/>
                  <a:satMod val="115000"/>
                </a:srgbClr>
              </a:gs>
              <a:gs pos="50000">
                <a:srgbClr val="9900FF">
                  <a:shade val="67500"/>
                  <a:satMod val="115000"/>
                </a:srgbClr>
              </a:gs>
              <a:gs pos="100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ms-MY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Saling Menghormati</a:t>
            </a:r>
            <a:endParaRPr lang="en-US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7" name="Notched Right Arrow 6"/>
          <p:cNvSpPr/>
          <p:nvPr/>
        </p:nvSpPr>
        <p:spPr>
          <a:xfrm>
            <a:off x="1676400" y="2362200"/>
            <a:ext cx="2078466" cy="1280896"/>
          </a:xfrm>
          <a:prstGeom prst="notchedRightArrow">
            <a:avLst>
              <a:gd name="adj1" fmla="val 55996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Notched Right Arrow 7"/>
          <p:cNvSpPr/>
          <p:nvPr/>
        </p:nvSpPr>
        <p:spPr>
          <a:xfrm>
            <a:off x="1731534" y="4510304"/>
            <a:ext cx="2078466" cy="1280896"/>
          </a:xfrm>
          <a:prstGeom prst="notchedRightArrow">
            <a:avLst>
              <a:gd name="adj1" fmla="val 55996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4419600" y="4252696"/>
            <a:ext cx="3581400" cy="914400"/>
          </a:xfrm>
          <a:prstGeom prst="roundRect">
            <a:avLst>
              <a:gd name="adj" fmla="val 19735"/>
            </a:avLst>
          </a:prstGeom>
          <a:gradFill flip="none" rotWithShape="1">
            <a:gsLst>
              <a:gs pos="0">
                <a:srgbClr val="FF00FF">
                  <a:shade val="30000"/>
                  <a:satMod val="115000"/>
                </a:srgbClr>
              </a:gs>
              <a:gs pos="50000">
                <a:srgbClr val="FF00FF">
                  <a:shade val="67500"/>
                  <a:satMod val="115000"/>
                </a:srgbClr>
              </a:gs>
              <a:gs pos="100000">
                <a:srgbClr val="FF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365125" algn="ctr">
              <a:defRPr/>
            </a:pPr>
            <a:r>
              <a:rPr lang="ms-MY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Saling Bekerjasama</a:t>
            </a:r>
            <a:endParaRPr lang="en-US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raditional Arabic" pitchFamily="2" charset="-78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4435928" y="5303152"/>
            <a:ext cx="3548743" cy="869048"/>
          </a:xfrm>
          <a:prstGeom prst="roundRect">
            <a:avLst>
              <a:gd name="adj" fmla="val 19735"/>
            </a:avLst>
          </a:prstGeom>
          <a:gradFill flip="none" rotWithShape="1">
            <a:gsLst>
              <a:gs pos="0">
                <a:srgbClr val="9900FF">
                  <a:shade val="30000"/>
                  <a:satMod val="115000"/>
                </a:srgbClr>
              </a:gs>
              <a:gs pos="50000">
                <a:srgbClr val="9900FF">
                  <a:shade val="67500"/>
                  <a:satMod val="115000"/>
                </a:srgbClr>
              </a:gs>
              <a:gs pos="100000">
                <a:srgbClr val="9900FF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  <a:ln w="38100">
            <a:solidFill>
              <a:srgbClr val="FFFFFF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ms-MY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Saling Memahami</a:t>
            </a:r>
            <a:endParaRPr lang="en-US" sz="2400" b="1" dirty="0">
              <a:ln w="12700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85800" y="6258580"/>
            <a:ext cx="7924800" cy="523220"/>
          </a:xfrm>
          <a:prstGeom prst="rect">
            <a:avLst/>
          </a:prstGeom>
          <a:solidFill>
            <a:schemeClr val="tx1">
              <a:alpha val="57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rtl="1"/>
            <a:r>
              <a:rPr lang="ms-MY" sz="2800" b="1" dirty="0" smtClean="0">
                <a:solidFill>
                  <a:srgbClr val="00B0F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Membentuk ikatan kasih sayang</a:t>
            </a:r>
            <a:endParaRPr lang="en-US" sz="2800" b="1" dirty="0">
              <a:solidFill>
                <a:srgbClr val="00B0F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7987766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1269</Words>
  <Application>Microsoft Office PowerPoint</Application>
  <PresentationFormat>On-screen Show (4:3)</PresentationFormat>
  <Paragraphs>141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32</vt:i4>
      </vt:variant>
    </vt:vector>
  </HeadingPairs>
  <TitlesOfParts>
    <vt:vector size="34" baseType="lpstr">
      <vt:lpstr>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AzlinaDaud</dc:creator>
  <cp:lastModifiedBy>USER</cp:lastModifiedBy>
  <cp:revision>9</cp:revision>
  <dcterms:created xsi:type="dcterms:W3CDTF">2018-06-10T07:10:15Z</dcterms:created>
  <dcterms:modified xsi:type="dcterms:W3CDTF">2018-06-13T05:35:43Z</dcterms:modified>
</cp:coreProperties>
</file>